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76" r:id="rId3"/>
    <p:sldId id="258" r:id="rId4"/>
    <p:sldId id="271" r:id="rId5"/>
    <p:sldId id="259" r:id="rId6"/>
    <p:sldId id="260" r:id="rId7"/>
    <p:sldId id="277" r:id="rId8"/>
    <p:sldId id="274" r:id="rId9"/>
    <p:sldId id="263" r:id="rId10"/>
    <p:sldId id="265" r:id="rId11"/>
    <p:sldId id="268" r:id="rId12"/>
    <p:sldId id="267" r:id="rId13"/>
    <p:sldId id="270" r:id="rId14"/>
    <p:sldId id="269" r:id="rId15"/>
    <p:sldId id="279" r:id="rId16"/>
    <p:sldId id="278"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003300"/>
    <a:srgbClr val="660066"/>
    <a:srgbClr val="CCE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86" autoAdjust="0"/>
  </p:normalViewPr>
  <p:slideViewPr>
    <p:cSldViewPr>
      <p:cViewPr varScale="1">
        <p:scale>
          <a:sx n="62" d="100"/>
          <a:sy n="62" d="100"/>
        </p:scale>
        <p:origin x="-123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B1D8D11-3096-4EF3-AB97-8AA788C39A93}" type="slidenum">
              <a:rPr lang="en-US"/>
              <a:pPr/>
              <a:t>‹#›</a:t>
            </a:fld>
            <a:endParaRPr lang="en-US"/>
          </a:p>
        </p:txBody>
      </p:sp>
    </p:spTree>
    <p:extLst>
      <p:ext uri="{BB962C8B-B14F-4D97-AF65-F5344CB8AC3E}">
        <p14:creationId xmlns="" xmlns:p14="http://schemas.microsoft.com/office/powerpoint/2010/main" val="1773535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D8D11-3096-4EF3-AB97-8AA788C39A93}" type="slidenum">
              <a:rPr lang="en-US" smtClean="0"/>
              <a:pPr/>
              <a:t>1</a:t>
            </a:fld>
            <a:endParaRPr lang="en-US"/>
          </a:p>
        </p:txBody>
      </p:sp>
    </p:spTree>
    <p:extLst>
      <p:ext uri="{BB962C8B-B14F-4D97-AF65-F5344CB8AC3E}">
        <p14:creationId xmlns="" xmlns:p14="http://schemas.microsoft.com/office/powerpoint/2010/main" val="15254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1D8D11-3096-4EF3-AB97-8AA788C39A9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1D8D11-3096-4EF3-AB97-8AA788C39A9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0EE736-813E-4DE7-A1A3-EA60E2565AE4}" type="slidenum">
              <a:rPr lang="en-US"/>
              <a:pPr/>
              <a:t>12</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Mac has been working on some interactive keys.  The website</a:t>
            </a:r>
            <a:r>
              <a:rPr lang="en-US" baseline="0" dirty="0" smtClean="0"/>
              <a:t> for these is </a:t>
            </a:r>
            <a:r>
              <a:rPr lang="en-US" sz="1200" dirty="0" smtClean="0">
                <a:latin typeface="Calibri" pitchFamily="34" charset="0"/>
              </a:rPr>
              <a:t>http://www.usm.edu/herbarium/resources.htm, but he has not</a:t>
            </a:r>
            <a:r>
              <a:rPr lang="en-US" sz="1200" baseline="0" dirty="0" smtClean="0">
                <a:latin typeface="Calibri" pitchFamily="34" charset="0"/>
              </a:rPr>
              <a:t> updated it recently.  </a:t>
            </a:r>
            <a:endParaRPr lang="en-US" dirty="0"/>
          </a:p>
        </p:txBody>
      </p:sp>
      <p:sp>
        <p:nvSpPr>
          <p:cNvPr id="4" name="Slide Number Placeholder 3"/>
          <p:cNvSpPr>
            <a:spLocks noGrp="1"/>
          </p:cNvSpPr>
          <p:nvPr>
            <p:ph type="sldNum" sz="quarter" idx="10"/>
          </p:nvPr>
        </p:nvSpPr>
        <p:spPr/>
        <p:txBody>
          <a:bodyPr/>
          <a:lstStyle/>
          <a:p>
            <a:fld id="{0B1D8D11-3096-4EF3-AB97-8AA788C39A93}" type="slidenum">
              <a:rPr lang="en-US" smtClean="0"/>
              <a:pPr/>
              <a:t>13</a:t>
            </a:fld>
            <a:endParaRPr lang="en-US"/>
          </a:p>
        </p:txBody>
      </p:sp>
    </p:spTree>
    <p:extLst>
      <p:ext uri="{BB962C8B-B14F-4D97-AF65-F5344CB8AC3E}">
        <p14:creationId xmlns="" xmlns:p14="http://schemas.microsoft.com/office/powerpoint/2010/main" val="1182355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1D8D11-3096-4EF3-AB97-8AA788C39A9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1D8D11-3096-4EF3-AB97-8AA788C39A93}"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EB6AD6-83F1-4E0E-AF82-88F568436252}" type="slidenum">
              <a:rPr lang="en-US"/>
              <a:pPr/>
              <a:t>2</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SWSL moved</a:t>
            </a:r>
            <a:r>
              <a:rPr lang="en-US" baseline="0" dirty="0" smtClean="0"/>
              <a:t> to MMNS on permanent loan earlier this year.  Digitization of this collection is not included in the project because at the time we submitted the proposal it could not be included because it was a USDA collection.  </a:t>
            </a:r>
          </a:p>
          <a:p>
            <a:r>
              <a:rPr lang="en-US" baseline="0" dirty="0" smtClean="0"/>
              <a:t>Digitization of IBE will be handled by MSU. </a:t>
            </a:r>
            <a:endParaRPr lang="en-US" dirty="0"/>
          </a:p>
        </p:txBody>
      </p:sp>
      <p:sp>
        <p:nvSpPr>
          <p:cNvPr id="4" name="Slide Number Placeholder 3"/>
          <p:cNvSpPr>
            <a:spLocks noGrp="1"/>
          </p:cNvSpPr>
          <p:nvPr>
            <p:ph type="sldNum" sz="quarter" idx="10"/>
          </p:nvPr>
        </p:nvSpPr>
        <p:spPr/>
        <p:txBody>
          <a:bodyPr/>
          <a:lstStyle/>
          <a:p>
            <a:fld id="{0B1D8D11-3096-4EF3-AB97-8AA788C39A93}" type="slidenum">
              <a:rPr lang="en-US" smtClean="0"/>
              <a:pPr/>
              <a:t>3</a:t>
            </a:fld>
            <a:endParaRPr lang="en-US"/>
          </a:p>
        </p:txBody>
      </p:sp>
    </p:spTree>
    <p:extLst>
      <p:ext uri="{BB962C8B-B14F-4D97-AF65-F5344CB8AC3E}">
        <p14:creationId xmlns="" xmlns:p14="http://schemas.microsoft.com/office/powerpoint/2010/main" val="1114499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2010 figures</a:t>
            </a:r>
            <a:endParaRPr lang="en-US" dirty="0"/>
          </a:p>
        </p:txBody>
      </p:sp>
      <p:sp>
        <p:nvSpPr>
          <p:cNvPr id="4" name="Slide Number Placeholder 3"/>
          <p:cNvSpPr>
            <a:spLocks noGrp="1"/>
          </p:cNvSpPr>
          <p:nvPr>
            <p:ph type="sldNum" sz="quarter" idx="10"/>
          </p:nvPr>
        </p:nvSpPr>
        <p:spPr/>
        <p:txBody>
          <a:bodyPr/>
          <a:lstStyle/>
          <a:p>
            <a:fld id="{0B1D8D11-3096-4EF3-AB97-8AA788C39A93}" type="slidenum">
              <a:rPr lang="en-US" smtClean="0"/>
              <a:pPr/>
              <a:t>4</a:t>
            </a:fld>
            <a:endParaRPr lang="en-US"/>
          </a:p>
        </p:txBody>
      </p:sp>
    </p:spTree>
    <p:extLst>
      <p:ext uri="{BB962C8B-B14F-4D97-AF65-F5344CB8AC3E}">
        <p14:creationId xmlns="" xmlns:p14="http://schemas.microsoft.com/office/powerpoint/2010/main" val="1338151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 of</a:t>
            </a:r>
            <a:r>
              <a:rPr lang="en-US" baseline="0" dirty="0" smtClean="0"/>
              <a:t> specimens by county present in three herbaria that have at least 50% of their specimen labels </a:t>
            </a:r>
            <a:r>
              <a:rPr lang="en-US" baseline="0" dirty="0" err="1" smtClean="0"/>
              <a:t>databased</a:t>
            </a:r>
            <a:r>
              <a:rPr lang="en-US" baseline="0" dirty="0" smtClean="0"/>
              <a:t>.  The total number of specimens across these collections highlights regions of the state needing additional exploration.  These maps were based on 2010 data.  </a:t>
            </a:r>
            <a:endParaRPr lang="en-US" dirty="0"/>
          </a:p>
        </p:txBody>
      </p:sp>
      <p:sp>
        <p:nvSpPr>
          <p:cNvPr id="4" name="Slide Number Placeholder 3"/>
          <p:cNvSpPr>
            <a:spLocks noGrp="1"/>
          </p:cNvSpPr>
          <p:nvPr>
            <p:ph type="sldNum" sz="quarter" idx="10"/>
          </p:nvPr>
        </p:nvSpPr>
        <p:spPr/>
        <p:txBody>
          <a:bodyPr/>
          <a:lstStyle/>
          <a:p>
            <a:fld id="{0B1D8D11-3096-4EF3-AB97-8AA788C39A93}" type="slidenum">
              <a:rPr lang="en-US" smtClean="0"/>
              <a:pPr/>
              <a:t>5</a:t>
            </a:fld>
            <a:endParaRPr lang="en-US"/>
          </a:p>
        </p:txBody>
      </p:sp>
    </p:spTree>
    <p:extLst>
      <p:ext uri="{BB962C8B-B14F-4D97-AF65-F5344CB8AC3E}">
        <p14:creationId xmlns="" xmlns:p14="http://schemas.microsoft.com/office/powerpoint/2010/main" val="1023447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1D8D11-3096-4EF3-AB97-8AA788C39A9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may need to use another database format than Specify if conversion of existing databases doesn’t happen in a timely manner.  </a:t>
            </a:r>
          </a:p>
          <a:p>
            <a:r>
              <a:rPr lang="en-US" baseline="0" dirty="0" smtClean="0"/>
              <a:t>Alternatives and the advantages/disadvantages of each would be worth knowing more about.  </a:t>
            </a:r>
            <a:endParaRPr lang="en-US" dirty="0"/>
          </a:p>
        </p:txBody>
      </p:sp>
      <p:sp>
        <p:nvSpPr>
          <p:cNvPr id="4" name="Slide Number Placeholder 3"/>
          <p:cNvSpPr>
            <a:spLocks noGrp="1"/>
          </p:cNvSpPr>
          <p:nvPr>
            <p:ph type="sldNum" sz="quarter" idx="10"/>
          </p:nvPr>
        </p:nvSpPr>
        <p:spPr/>
        <p:txBody>
          <a:bodyPr/>
          <a:lstStyle/>
          <a:p>
            <a:fld id="{0B1D8D11-3096-4EF3-AB97-8AA788C39A93}" type="slidenum">
              <a:rPr lang="en-US" smtClean="0"/>
              <a:pPr/>
              <a:t>7</a:t>
            </a:fld>
            <a:endParaRPr lang="en-US"/>
          </a:p>
        </p:txBody>
      </p:sp>
    </p:spTree>
    <p:extLst>
      <p:ext uri="{BB962C8B-B14F-4D97-AF65-F5344CB8AC3E}">
        <p14:creationId xmlns="" xmlns:p14="http://schemas.microsoft.com/office/powerpoint/2010/main" val="1395597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1D8D11-3096-4EF3-AB97-8AA788C39A9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95772B-DE7C-4520-BC2D-B8B4D689FBC0}" type="slidenum">
              <a:rPr lang="en-US"/>
              <a:pPr/>
              <a:t>9</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8ACAF-FEC7-4F65-A39B-02B5EE846811}" type="slidenum">
              <a:rPr lang="en-US" smtClean="0"/>
              <a:pPr/>
              <a:t>‹#›</a:t>
            </a:fld>
            <a:endParaRPr lang="en-US"/>
          </a:p>
        </p:txBody>
      </p:sp>
    </p:spTree>
    <p:extLst>
      <p:ext uri="{BB962C8B-B14F-4D97-AF65-F5344CB8AC3E}">
        <p14:creationId xmlns="" xmlns:p14="http://schemas.microsoft.com/office/powerpoint/2010/main" val="2672631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0B24E-E000-4C98-A8ED-8571C215E836}" type="slidenum">
              <a:rPr lang="en-US" smtClean="0"/>
              <a:pPr/>
              <a:t>‹#›</a:t>
            </a:fld>
            <a:endParaRPr lang="en-US"/>
          </a:p>
        </p:txBody>
      </p:sp>
    </p:spTree>
    <p:extLst>
      <p:ext uri="{BB962C8B-B14F-4D97-AF65-F5344CB8AC3E}">
        <p14:creationId xmlns="" xmlns:p14="http://schemas.microsoft.com/office/powerpoint/2010/main" val="2922049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C8F34-5EE2-4D1F-B0FF-FEBB381F0A1A}" type="slidenum">
              <a:rPr lang="en-US" smtClean="0"/>
              <a:pPr/>
              <a:t>‹#›</a:t>
            </a:fld>
            <a:endParaRPr lang="en-US"/>
          </a:p>
        </p:txBody>
      </p:sp>
    </p:spTree>
    <p:extLst>
      <p:ext uri="{BB962C8B-B14F-4D97-AF65-F5344CB8AC3E}">
        <p14:creationId xmlns="" xmlns:p14="http://schemas.microsoft.com/office/powerpoint/2010/main" val="1952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76D1E-E23B-4F43-8982-3EE8B5F6A094}" type="slidenum">
              <a:rPr lang="en-US" smtClean="0"/>
              <a:pPr/>
              <a:t>‹#›</a:t>
            </a:fld>
            <a:endParaRPr lang="en-US"/>
          </a:p>
        </p:txBody>
      </p:sp>
    </p:spTree>
    <p:extLst>
      <p:ext uri="{BB962C8B-B14F-4D97-AF65-F5344CB8AC3E}">
        <p14:creationId xmlns="" xmlns:p14="http://schemas.microsoft.com/office/powerpoint/2010/main" val="426448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6DD73-DFF0-4EAA-82A2-61F02180ACE9}" type="slidenum">
              <a:rPr lang="en-US" smtClean="0"/>
              <a:pPr/>
              <a:t>‹#›</a:t>
            </a:fld>
            <a:endParaRPr lang="en-US"/>
          </a:p>
        </p:txBody>
      </p:sp>
    </p:spTree>
    <p:extLst>
      <p:ext uri="{BB962C8B-B14F-4D97-AF65-F5344CB8AC3E}">
        <p14:creationId xmlns="" xmlns:p14="http://schemas.microsoft.com/office/powerpoint/2010/main" val="523717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A85315-DCBB-4590-89B2-A411E5B7BC99}" type="slidenum">
              <a:rPr lang="en-US" smtClean="0"/>
              <a:pPr/>
              <a:t>‹#›</a:t>
            </a:fld>
            <a:endParaRPr lang="en-US"/>
          </a:p>
        </p:txBody>
      </p:sp>
    </p:spTree>
    <p:extLst>
      <p:ext uri="{BB962C8B-B14F-4D97-AF65-F5344CB8AC3E}">
        <p14:creationId xmlns="" xmlns:p14="http://schemas.microsoft.com/office/powerpoint/2010/main" val="2685958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8D34D9-210A-4205-85A7-B06009C705FA}" type="slidenum">
              <a:rPr lang="en-US" smtClean="0"/>
              <a:pPr/>
              <a:t>‹#›</a:t>
            </a:fld>
            <a:endParaRPr lang="en-US"/>
          </a:p>
        </p:txBody>
      </p:sp>
    </p:spTree>
    <p:extLst>
      <p:ext uri="{BB962C8B-B14F-4D97-AF65-F5344CB8AC3E}">
        <p14:creationId xmlns="" xmlns:p14="http://schemas.microsoft.com/office/powerpoint/2010/main" val="1734939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AD4FB0-DB05-4F1D-8DA9-D1A7C39477FA}" type="slidenum">
              <a:rPr lang="en-US" smtClean="0"/>
              <a:pPr/>
              <a:t>‹#›</a:t>
            </a:fld>
            <a:endParaRPr lang="en-US"/>
          </a:p>
        </p:txBody>
      </p:sp>
    </p:spTree>
    <p:extLst>
      <p:ext uri="{BB962C8B-B14F-4D97-AF65-F5344CB8AC3E}">
        <p14:creationId xmlns="" xmlns:p14="http://schemas.microsoft.com/office/powerpoint/2010/main" val="2733215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09029B-0A70-4FFB-85FF-7E4C29F4EB5B}" type="slidenum">
              <a:rPr lang="en-US" smtClean="0"/>
              <a:pPr/>
              <a:t>‹#›</a:t>
            </a:fld>
            <a:endParaRPr lang="en-US"/>
          </a:p>
        </p:txBody>
      </p:sp>
    </p:spTree>
    <p:extLst>
      <p:ext uri="{BB962C8B-B14F-4D97-AF65-F5344CB8AC3E}">
        <p14:creationId xmlns="" xmlns:p14="http://schemas.microsoft.com/office/powerpoint/2010/main" val="1258454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C4699-9274-4DE5-8E03-EF0B4760BA7D}" type="slidenum">
              <a:rPr lang="en-US" smtClean="0"/>
              <a:pPr/>
              <a:t>‹#›</a:t>
            </a:fld>
            <a:endParaRPr lang="en-US"/>
          </a:p>
        </p:txBody>
      </p:sp>
    </p:spTree>
    <p:extLst>
      <p:ext uri="{BB962C8B-B14F-4D97-AF65-F5344CB8AC3E}">
        <p14:creationId xmlns="" xmlns:p14="http://schemas.microsoft.com/office/powerpoint/2010/main" val="1077013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F91B8-1E17-495F-B652-72C2B8C47258}" type="slidenum">
              <a:rPr lang="en-US" smtClean="0"/>
              <a:pPr/>
              <a:t>‹#›</a:t>
            </a:fld>
            <a:endParaRPr lang="en-US"/>
          </a:p>
        </p:txBody>
      </p:sp>
    </p:spTree>
    <p:extLst>
      <p:ext uri="{BB962C8B-B14F-4D97-AF65-F5344CB8AC3E}">
        <p14:creationId xmlns="" xmlns:p14="http://schemas.microsoft.com/office/powerpoint/2010/main" val="3361558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4E97B0-C25A-4852-8B17-2BC4320DAEC8}" type="slidenum">
              <a:rPr lang="en-US" smtClean="0"/>
              <a:pPr/>
              <a:t>‹#›</a:t>
            </a:fld>
            <a:endParaRPr lang="en-US"/>
          </a:p>
        </p:txBody>
      </p:sp>
    </p:spTree>
    <p:extLst>
      <p:ext uri="{BB962C8B-B14F-4D97-AF65-F5344CB8AC3E}">
        <p14:creationId xmlns="" xmlns:p14="http://schemas.microsoft.com/office/powerpoint/2010/main" val="37321630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304800" y="228600"/>
            <a:ext cx="8458200" cy="56323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i="1" dirty="0" smtClean="0">
                <a:latin typeface="+mn-lt"/>
              </a:rPr>
              <a:t>Magnolia </a:t>
            </a:r>
            <a:r>
              <a:rPr lang="en-US" sz="3200" i="1" dirty="0" err="1" smtClean="0">
                <a:latin typeface="+mn-lt"/>
              </a:rPr>
              <a:t>grandiFLORA</a:t>
            </a:r>
            <a:r>
              <a:rPr lang="en-US" sz="3200" dirty="0" smtClean="0">
                <a:latin typeface="+mn-lt"/>
              </a:rPr>
              <a:t>: digitally </a:t>
            </a:r>
            <a:r>
              <a:rPr lang="en-US" sz="3200" dirty="0">
                <a:latin typeface="+mn-lt"/>
              </a:rPr>
              <a:t>linking herbaria to support botanical </a:t>
            </a:r>
            <a:r>
              <a:rPr lang="en-US" sz="3200" dirty="0" smtClean="0">
                <a:latin typeface="+mn-lt"/>
              </a:rPr>
              <a:t>research and </a:t>
            </a:r>
            <a:r>
              <a:rPr lang="en-US" sz="3200" dirty="0">
                <a:latin typeface="+mn-lt"/>
              </a:rPr>
              <a:t>education in Mississippi</a:t>
            </a:r>
          </a:p>
          <a:p>
            <a:pPr>
              <a:spcBef>
                <a:spcPts val="0"/>
              </a:spcBef>
            </a:pPr>
            <a:endParaRPr lang="en-US" sz="2400" b="1" u="sng" dirty="0">
              <a:latin typeface="+mn-lt"/>
            </a:endParaRPr>
          </a:p>
          <a:p>
            <a:pPr marL="342900" indent="-342900">
              <a:spcBef>
                <a:spcPts val="0"/>
              </a:spcBef>
              <a:buFont typeface="Arial" pitchFamily="34" charset="0"/>
              <a:buChar char="•"/>
            </a:pPr>
            <a:r>
              <a:rPr lang="en-US" sz="2400" u="sng" dirty="0" smtClean="0">
                <a:latin typeface="+mn-lt"/>
              </a:rPr>
              <a:t>Collaborators</a:t>
            </a:r>
            <a:r>
              <a:rPr lang="en-US" sz="2400" dirty="0">
                <a:latin typeface="+mn-lt"/>
              </a:rPr>
              <a:t/>
            </a:r>
            <a:br>
              <a:rPr lang="en-US" sz="2400" dirty="0">
                <a:latin typeface="+mn-lt"/>
              </a:rPr>
            </a:br>
            <a:r>
              <a:rPr lang="en-US" sz="2400" dirty="0" smtClean="0">
                <a:latin typeface="+mn-lt"/>
              </a:rPr>
              <a:t>Delta State University: Nina </a:t>
            </a:r>
            <a:r>
              <a:rPr lang="en-US" sz="2400" dirty="0" err="1" smtClean="0">
                <a:latin typeface="+mn-lt"/>
              </a:rPr>
              <a:t>Baghai</a:t>
            </a:r>
            <a:r>
              <a:rPr lang="en-US" sz="2400" dirty="0" smtClean="0">
                <a:latin typeface="+mn-lt"/>
              </a:rPr>
              <a:t>-Riding</a:t>
            </a:r>
          </a:p>
          <a:p>
            <a:pPr marL="342900" indent="-342900">
              <a:spcBef>
                <a:spcPts val="0"/>
              </a:spcBef>
              <a:buFont typeface="Arial" pitchFamily="34" charset="0"/>
              <a:buChar char="•"/>
            </a:pPr>
            <a:r>
              <a:rPr lang="en-US" sz="2400" dirty="0" smtClean="0">
                <a:latin typeface="+mn-lt"/>
              </a:rPr>
              <a:t>Mississippi Museum of Natural Science: Heather Sullivan, Angel </a:t>
            </a:r>
            <a:r>
              <a:rPr lang="en-US" sz="2400" dirty="0" err="1" smtClean="0">
                <a:latin typeface="+mn-lt"/>
              </a:rPr>
              <a:t>Rohnke</a:t>
            </a:r>
            <a:r>
              <a:rPr lang="en-US" sz="2400" dirty="0" smtClean="0">
                <a:latin typeface="+mn-lt"/>
              </a:rPr>
              <a:t>, Libby </a:t>
            </a:r>
            <a:r>
              <a:rPr lang="en-US" sz="2400" dirty="0" err="1" smtClean="0">
                <a:latin typeface="+mn-lt"/>
              </a:rPr>
              <a:t>Hartfield</a:t>
            </a:r>
            <a:endParaRPr lang="en-US" sz="2400" dirty="0" smtClean="0">
              <a:latin typeface="+mn-lt"/>
            </a:endParaRPr>
          </a:p>
          <a:p>
            <a:pPr marL="342900" indent="-342900">
              <a:spcBef>
                <a:spcPts val="0"/>
              </a:spcBef>
              <a:buFont typeface="Arial" pitchFamily="34" charset="0"/>
              <a:buChar char="•"/>
            </a:pPr>
            <a:r>
              <a:rPr lang="en-US" sz="2400" dirty="0" smtClean="0">
                <a:latin typeface="+mn-lt"/>
              </a:rPr>
              <a:t>Mississippi State University: Lisa Wallace, Gary Ervin </a:t>
            </a:r>
          </a:p>
          <a:p>
            <a:pPr marL="342900" indent="-342900">
              <a:spcBef>
                <a:spcPts val="0"/>
              </a:spcBef>
              <a:buFont typeface="Arial" pitchFamily="34" charset="0"/>
              <a:buChar char="•"/>
            </a:pPr>
            <a:r>
              <a:rPr lang="en-US" sz="2400" dirty="0" smtClean="0">
                <a:latin typeface="+mn-lt"/>
              </a:rPr>
              <a:t>University of Mississippi: Lucile McCook</a:t>
            </a:r>
          </a:p>
          <a:p>
            <a:pPr marL="342900" indent="-342900">
              <a:spcBef>
                <a:spcPts val="0"/>
              </a:spcBef>
              <a:buFont typeface="Arial" pitchFamily="34" charset="0"/>
              <a:buChar char="•"/>
            </a:pPr>
            <a:r>
              <a:rPr lang="en-US" sz="2400" dirty="0" smtClean="0">
                <a:latin typeface="+mn-lt"/>
              </a:rPr>
              <a:t>University of Southern Mississippi: Mac Alford</a:t>
            </a:r>
          </a:p>
          <a:p>
            <a:pPr marL="342900" indent="-342900">
              <a:spcBef>
                <a:spcPts val="0"/>
              </a:spcBef>
              <a:buFont typeface="Arial" pitchFamily="34" charset="0"/>
              <a:buChar char="•"/>
            </a:pPr>
            <a:r>
              <a:rPr lang="en-US" sz="2400" dirty="0" smtClean="0">
                <a:latin typeface="+mn-lt"/>
              </a:rPr>
              <a:t>Institute for Botanical Exploration: Sidney McDaniel, Robert Stewart</a:t>
            </a:r>
          </a:p>
          <a:p>
            <a:pPr marL="342900" indent="-342900">
              <a:spcBef>
                <a:spcPts val="0"/>
              </a:spcBef>
              <a:buFont typeface="Arial" pitchFamily="34" charset="0"/>
              <a:buChar char="•"/>
            </a:pPr>
            <a:r>
              <a:rPr lang="en-US" sz="2400" dirty="0" smtClean="0">
                <a:latin typeface="+mn-lt"/>
              </a:rPr>
              <a:t>Others: Charles Bryson, Lucas </a:t>
            </a:r>
            <a:r>
              <a:rPr lang="en-US" sz="2400" dirty="0" err="1" smtClean="0">
                <a:latin typeface="+mn-lt"/>
              </a:rPr>
              <a:t>Majure</a:t>
            </a:r>
            <a:endParaRPr lang="en-US" sz="2400" dirty="0">
              <a:latin typeface="+mn-lt"/>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054600" y="6181724"/>
            <a:ext cx="3733800" cy="6762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60" name="Group 96"/>
          <p:cNvGraphicFramePr>
            <a:graphicFrameLocks noGrp="1"/>
          </p:cNvGraphicFramePr>
          <p:nvPr/>
        </p:nvGraphicFramePr>
        <p:xfrm>
          <a:off x="381000" y="1098550"/>
          <a:ext cx="8382000" cy="5029200"/>
        </p:xfrm>
        <a:graphic>
          <a:graphicData uri="http://schemas.openxmlformats.org/drawingml/2006/table">
            <a:tbl>
              <a:tblPr/>
              <a:tblGrid>
                <a:gridCol w="1116013"/>
                <a:gridCol w="1858962"/>
                <a:gridCol w="5407025"/>
              </a:tblGrid>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ea typeface="Times New Roman" pitchFamily="18" charset="0"/>
                          <a:cs typeface="Arial" charset="0"/>
                        </a:rPr>
                        <a:t>Grade levels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ea typeface="Times New Roman" pitchFamily="18" charset="0"/>
                          <a:cs typeface="Arial" charset="0"/>
                        </a:rPr>
                        <a:t>General topic area</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ea typeface="Times New Roman" pitchFamily="18" charset="0"/>
                          <a:cs typeface="Arial" charset="0"/>
                        </a:rPr>
                        <a:t>Examples of specific learning targets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K – 2</a:t>
                      </a:r>
                      <a:r>
                        <a:rPr kumimoji="0" lang="en-US" sz="1800" b="0" i="0" u="none" strike="noStrike" cap="none" normalizeH="0" baseline="30000" smtClean="0">
                          <a:ln>
                            <a:noFill/>
                          </a:ln>
                          <a:solidFill>
                            <a:schemeClr val="tx1"/>
                          </a:solidFill>
                          <a:effectLst/>
                          <a:latin typeface="Calibri" pitchFamily="34" charset="0"/>
                          <a:ea typeface="Times New Roman" pitchFamily="18" charset="0"/>
                          <a:cs typeface="Arial" charset="0"/>
                        </a:rPr>
                        <a:t>nd</a:t>
                      </a: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 </a:t>
                      </a:r>
                    </a:p>
                  </a:txBody>
                  <a:tcP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Plant Anatomy</a:t>
                      </a: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Understand characteristics, life cycles, environments of organisms.</a:t>
                      </a: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569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1</a:t>
                      </a:r>
                      <a:r>
                        <a:rPr kumimoji="0" lang="en-US" sz="1800" b="0" i="0" u="none" strike="noStrike" cap="none" normalizeH="0" baseline="30000" smtClean="0">
                          <a:ln>
                            <a:noFill/>
                          </a:ln>
                          <a:solidFill>
                            <a:schemeClr val="tx1"/>
                          </a:solidFill>
                          <a:effectLst/>
                          <a:latin typeface="Calibri" pitchFamily="34" charset="0"/>
                          <a:ea typeface="Times New Roman" pitchFamily="18" charset="0"/>
                          <a:cs typeface="Arial" charset="0"/>
                        </a:rPr>
                        <a:t>st</a:t>
                      </a: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 – 3</a:t>
                      </a:r>
                      <a:r>
                        <a:rPr kumimoji="0" lang="en-US" sz="1800" b="0" i="0" u="none" strike="noStrike" cap="none" normalizeH="0" baseline="30000" smtClean="0">
                          <a:ln>
                            <a:noFill/>
                          </a:ln>
                          <a:solidFill>
                            <a:schemeClr val="tx1"/>
                          </a:solidFill>
                          <a:effectLst/>
                          <a:latin typeface="Calibri" pitchFamily="34" charset="0"/>
                          <a:ea typeface="Times New Roman" pitchFamily="18" charset="0"/>
                          <a:cs typeface="Arial" charset="0"/>
                        </a:rPr>
                        <a:t>rd</a:t>
                      </a: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 </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Light, water, mineral nutrition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Identify basic needs of plants and animals.</a:t>
                      </a:r>
                    </a:p>
                  </a:txBody>
                  <a:tcPr horzOverflow="overflow">
                    <a:lnL>
                      <a:noFill/>
                    </a:lnL>
                    <a:lnR cap="flat">
                      <a:noFill/>
                    </a:lnR>
                    <a:lnT>
                      <a:noFill/>
                    </a:lnT>
                    <a:lnB>
                      <a:noFill/>
                    </a:lnB>
                    <a:lnTlToBr>
                      <a:noFill/>
                    </a:lnTlToBr>
                    <a:lnBlToTr>
                      <a:noFill/>
                    </a:lnBlToTr>
                    <a:noFill/>
                  </a:tcPr>
                </a:tc>
              </a:tr>
              <a:tr h="636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3</a:t>
                      </a:r>
                      <a:r>
                        <a:rPr kumimoji="0" lang="en-US" sz="1800" b="0" i="0" u="none" strike="noStrike" cap="none" normalizeH="0" baseline="30000" smtClean="0">
                          <a:ln>
                            <a:noFill/>
                          </a:ln>
                          <a:solidFill>
                            <a:schemeClr val="tx1"/>
                          </a:solidFill>
                          <a:effectLst/>
                          <a:latin typeface="Calibri" pitchFamily="34" charset="0"/>
                          <a:ea typeface="Times New Roman" pitchFamily="18" charset="0"/>
                          <a:cs typeface="Arial" charset="0"/>
                        </a:rPr>
                        <a:t>rd</a:t>
                      </a: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 – 4</a:t>
                      </a:r>
                      <a:r>
                        <a:rPr kumimoji="0" lang="en-US" sz="1800" b="0" i="0" u="none" strike="noStrike" cap="none" normalizeH="0" baseline="30000" smtClean="0">
                          <a:ln>
                            <a:noFill/>
                          </a:ln>
                          <a:solidFill>
                            <a:schemeClr val="tx1"/>
                          </a:solidFill>
                          <a:effectLst/>
                          <a:latin typeface="Calibri" pitchFamily="34" charset="0"/>
                          <a:ea typeface="Times New Roman" pitchFamily="18" charset="0"/>
                          <a:cs typeface="Arial" charset="0"/>
                        </a:rPr>
                        <a:t>th</a:t>
                      </a: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 </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Environmental adaptations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Compare characteristics of organisms in relation to their environments.</a:t>
                      </a:r>
                    </a:p>
                  </a:txBody>
                  <a:tcPr horzOverflow="overflow">
                    <a:lnL>
                      <a:noFill/>
                    </a:lnL>
                    <a:lnR cap="flat">
                      <a:noFill/>
                    </a:lnR>
                    <a:lnT>
                      <a:noFill/>
                    </a:lnT>
                    <a:lnB>
                      <a:noFill/>
                    </a:lnB>
                    <a:lnTlToBr>
                      <a:noFill/>
                    </a:lnTlToBr>
                    <a:lnBlToTr>
                      <a:noFill/>
                    </a:lnBlToTr>
                    <a:noFill/>
                  </a:tcPr>
                </a:tc>
              </a:tr>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4</a:t>
                      </a:r>
                      <a:r>
                        <a:rPr kumimoji="0" lang="en-US" sz="1800" b="0" i="0" u="none" strike="noStrike" cap="none" normalizeH="0" baseline="30000" smtClean="0">
                          <a:ln>
                            <a:noFill/>
                          </a:ln>
                          <a:solidFill>
                            <a:schemeClr val="tx1"/>
                          </a:solidFill>
                          <a:effectLst/>
                          <a:latin typeface="Calibri" pitchFamily="34" charset="0"/>
                          <a:ea typeface="Times New Roman" pitchFamily="18" charset="0"/>
                          <a:cs typeface="Arial" charset="0"/>
                        </a:rPr>
                        <a:t>th</a:t>
                      </a: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 – 6</a:t>
                      </a:r>
                      <a:r>
                        <a:rPr kumimoji="0" lang="en-US" sz="1800" b="0" i="0" u="none" strike="noStrike" cap="none" normalizeH="0" baseline="30000" smtClean="0">
                          <a:ln>
                            <a:noFill/>
                          </a:ln>
                          <a:solidFill>
                            <a:schemeClr val="tx1"/>
                          </a:solidFill>
                          <a:effectLst/>
                          <a:latin typeface="Calibri" pitchFamily="34" charset="0"/>
                          <a:ea typeface="Times New Roman" pitchFamily="18" charset="0"/>
                          <a:cs typeface="Arial" charset="0"/>
                        </a:rPr>
                        <a:t>th</a:t>
                      </a: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 </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Diversity, evolution, and natural selection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Compare and contrast the diversity across organisms in relation to adaptations to their environments.</a:t>
                      </a:r>
                    </a:p>
                  </a:txBody>
                  <a:tcPr horzOverflow="overflow">
                    <a:lnL>
                      <a:noFill/>
                    </a:lnL>
                    <a:lnR cap="flat">
                      <a:noFill/>
                    </a:lnR>
                    <a:lnT>
                      <a:noFill/>
                    </a:lnT>
                    <a:lnB>
                      <a:noFill/>
                    </a:lnB>
                    <a:lnTlToBr>
                      <a:noFill/>
                    </a:lnTlToBr>
                    <a:lnBlToTr>
                      <a:noFill/>
                    </a:lnBlToTr>
                    <a:noFill/>
                  </a:tcPr>
                </a:tc>
              </a:tr>
              <a:tr h="493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6</a:t>
                      </a:r>
                      <a:r>
                        <a:rPr kumimoji="0" lang="en-US" sz="1800" b="0" i="0" u="none" strike="noStrike" cap="none" normalizeH="0" baseline="30000" smtClean="0">
                          <a:ln>
                            <a:noFill/>
                          </a:ln>
                          <a:solidFill>
                            <a:schemeClr val="tx1"/>
                          </a:solidFill>
                          <a:effectLst/>
                          <a:latin typeface="Calibri" pitchFamily="34" charset="0"/>
                          <a:ea typeface="Times New Roman" pitchFamily="18" charset="0"/>
                          <a:cs typeface="Arial" charset="0"/>
                        </a:rPr>
                        <a:t>th</a:t>
                      </a: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 – 8</a:t>
                      </a:r>
                      <a:r>
                        <a:rPr kumimoji="0" lang="en-US" sz="1800" b="0" i="0" u="none" strike="noStrike" cap="none" normalizeH="0" baseline="30000" smtClean="0">
                          <a:ln>
                            <a:noFill/>
                          </a:ln>
                          <a:solidFill>
                            <a:schemeClr val="tx1"/>
                          </a:solidFill>
                          <a:effectLst/>
                          <a:latin typeface="Calibri" pitchFamily="34" charset="0"/>
                          <a:ea typeface="Times New Roman" pitchFamily="18" charset="0"/>
                          <a:cs typeface="Arial" charset="0"/>
                        </a:rPr>
                        <a:t>th</a:t>
                      </a: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 </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Food webs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Diagram the path of solar energy through food webs and explain how the organisms relate to each other.</a:t>
                      </a:r>
                    </a:p>
                  </a:txBody>
                  <a:tcPr horzOverflow="overflow">
                    <a:lnL>
                      <a:noFill/>
                    </a:lnL>
                    <a:lnR cap="flat">
                      <a:noFill/>
                    </a:lnR>
                    <a:lnT>
                      <a:noFill/>
                    </a:lnT>
                    <a:lnB>
                      <a:noFill/>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9</a:t>
                      </a:r>
                      <a:r>
                        <a:rPr kumimoji="0" lang="en-US" sz="1800" b="0" i="0" u="none" strike="noStrike" cap="none" normalizeH="0" baseline="30000" smtClean="0">
                          <a:ln>
                            <a:noFill/>
                          </a:ln>
                          <a:solidFill>
                            <a:schemeClr val="tx1"/>
                          </a:solidFill>
                          <a:effectLst/>
                          <a:latin typeface="Calibri" pitchFamily="34" charset="0"/>
                          <a:ea typeface="Times New Roman" pitchFamily="18" charset="0"/>
                          <a:cs typeface="Arial" charset="0"/>
                        </a:rPr>
                        <a:t>th</a:t>
                      </a: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 – 12</a:t>
                      </a:r>
                      <a:r>
                        <a:rPr kumimoji="0" lang="en-US" sz="1800" b="0" i="0" u="none" strike="noStrike" cap="none" normalizeH="0" baseline="30000" smtClean="0">
                          <a:ln>
                            <a:noFill/>
                          </a:ln>
                          <a:solidFill>
                            <a:schemeClr val="tx1"/>
                          </a:solidFill>
                          <a:effectLst/>
                          <a:latin typeface="Calibri" pitchFamily="34" charset="0"/>
                          <a:ea typeface="Times New Roman" pitchFamily="18" charset="0"/>
                          <a:cs typeface="Arial" charset="0"/>
                        </a:rPr>
                        <a:t>th</a:t>
                      </a: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 </a:t>
                      </a:r>
                    </a:p>
                  </a:txBody>
                  <a:tcP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Taxonomy and plant structure and function</a:t>
                      </a: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Differentiate the characteristics found in various plant divisions.</a:t>
                      </a: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353" name="Text Box 89"/>
          <p:cNvSpPr txBox="1">
            <a:spLocks noChangeArrowheads="1"/>
          </p:cNvSpPr>
          <p:nvPr/>
        </p:nvSpPr>
        <p:spPr bwMode="auto">
          <a:xfrm>
            <a:off x="1219200" y="228600"/>
            <a:ext cx="693420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200" dirty="0">
                <a:latin typeface="Calibri" pitchFamily="34" charset="0"/>
              </a:rPr>
              <a:t>2010 Mississippi Science Framework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609600" y="312738"/>
            <a:ext cx="8229600" cy="52816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231775" indent="-2317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r>
              <a:rPr lang="en-US" sz="3200" dirty="0">
                <a:latin typeface="Calibri" pitchFamily="34" charset="0"/>
              </a:rPr>
              <a:t>Outreach Education</a:t>
            </a:r>
          </a:p>
          <a:p>
            <a:pPr>
              <a:spcBef>
                <a:spcPct val="50000"/>
              </a:spcBef>
            </a:pPr>
            <a:endParaRPr lang="en-US" sz="2800" dirty="0">
              <a:latin typeface="Calibri" pitchFamily="34" charset="0"/>
            </a:endParaRPr>
          </a:p>
          <a:p>
            <a:pPr>
              <a:spcBef>
                <a:spcPct val="50000"/>
              </a:spcBef>
              <a:buFontTx/>
              <a:buChar char="•"/>
            </a:pPr>
            <a:r>
              <a:rPr lang="en-US" sz="2800" dirty="0">
                <a:latin typeface="Calibri" pitchFamily="34" charset="0"/>
              </a:rPr>
              <a:t>MMNS reaches ~50,000 students annually</a:t>
            </a:r>
          </a:p>
          <a:p>
            <a:pPr>
              <a:spcBef>
                <a:spcPct val="50000"/>
              </a:spcBef>
              <a:buFontTx/>
              <a:buChar char="•"/>
            </a:pPr>
            <a:r>
              <a:rPr lang="en-US" sz="2800" dirty="0">
                <a:latin typeface="Calibri" pitchFamily="34" charset="0"/>
              </a:rPr>
              <a:t>Programs available in 82 MS counties </a:t>
            </a:r>
          </a:p>
          <a:p>
            <a:pPr>
              <a:spcBef>
                <a:spcPct val="50000"/>
              </a:spcBef>
              <a:buFontTx/>
              <a:buChar char="•"/>
            </a:pPr>
            <a:r>
              <a:rPr lang="en-US" sz="2800" dirty="0">
                <a:latin typeface="Calibri" pitchFamily="34" charset="0"/>
              </a:rPr>
              <a:t>“Green Power” – Identifying plants of MS, 2</a:t>
            </a:r>
            <a:r>
              <a:rPr lang="en-US" sz="2800" baseline="30000" dirty="0">
                <a:latin typeface="Calibri" pitchFamily="34" charset="0"/>
              </a:rPr>
              <a:t>nd</a:t>
            </a:r>
            <a:r>
              <a:rPr lang="en-US" sz="2800" dirty="0">
                <a:latin typeface="Calibri" pitchFamily="34" charset="0"/>
              </a:rPr>
              <a:t> and 9</a:t>
            </a:r>
            <a:r>
              <a:rPr lang="en-US" sz="2800" baseline="30000" dirty="0">
                <a:latin typeface="Calibri" pitchFamily="34" charset="0"/>
              </a:rPr>
              <a:t>th</a:t>
            </a:r>
            <a:r>
              <a:rPr lang="en-US" sz="2800" dirty="0">
                <a:latin typeface="Calibri" pitchFamily="34" charset="0"/>
              </a:rPr>
              <a:t>-12</a:t>
            </a:r>
            <a:r>
              <a:rPr lang="en-US" sz="2800" baseline="30000" dirty="0">
                <a:latin typeface="Calibri" pitchFamily="34" charset="0"/>
              </a:rPr>
              <a:t>th</a:t>
            </a:r>
            <a:r>
              <a:rPr lang="en-US" sz="2800" dirty="0">
                <a:latin typeface="Calibri" pitchFamily="34" charset="0"/>
              </a:rPr>
              <a:t> grades</a:t>
            </a:r>
          </a:p>
          <a:p>
            <a:pPr>
              <a:spcBef>
                <a:spcPct val="50000"/>
              </a:spcBef>
              <a:buFontTx/>
              <a:buChar char="•"/>
            </a:pPr>
            <a:r>
              <a:rPr lang="en-US" sz="2800" dirty="0">
                <a:latin typeface="Calibri" pitchFamily="34" charset="0"/>
              </a:rPr>
              <a:t>“Put on Your Boots” – Aquatic biology, 3</a:t>
            </a:r>
            <a:r>
              <a:rPr lang="en-US" sz="2800" baseline="30000" dirty="0">
                <a:latin typeface="Calibri" pitchFamily="34" charset="0"/>
              </a:rPr>
              <a:t>rd</a:t>
            </a:r>
            <a:r>
              <a:rPr lang="en-US" sz="2800" dirty="0">
                <a:latin typeface="Calibri" pitchFamily="34" charset="0"/>
              </a:rPr>
              <a:t>-12</a:t>
            </a:r>
            <a:r>
              <a:rPr lang="en-US" sz="2800" baseline="30000" dirty="0">
                <a:latin typeface="Calibri" pitchFamily="34" charset="0"/>
              </a:rPr>
              <a:t>th</a:t>
            </a:r>
            <a:r>
              <a:rPr lang="en-US" sz="2800" dirty="0">
                <a:latin typeface="Calibri" pitchFamily="34" charset="0"/>
              </a:rPr>
              <a:t> grades</a:t>
            </a:r>
          </a:p>
          <a:p>
            <a:pPr>
              <a:spcBef>
                <a:spcPct val="50000"/>
              </a:spcBef>
              <a:buFontTx/>
              <a:buChar char="•"/>
            </a:pPr>
            <a:r>
              <a:rPr lang="en-US" sz="2800" dirty="0">
                <a:latin typeface="Calibri" pitchFamily="34" charset="0"/>
              </a:rPr>
              <a:t>“Here Today, Gone Tomorrow” – Endangered species, 2</a:t>
            </a:r>
            <a:r>
              <a:rPr lang="en-US" sz="2800" baseline="30000" dirty="0">
                <a:latin typeface="Calibri" pitchFamily="34" charset="0"/>
              </a:rPr>
              <a:t>nd</a:t>
            </a:r>
            <a:r>
              <a:rPr lang="en-US" sz="2800" dirty="0">
                <a:latin typeface="Calibri" pitchFamily="34" charset="0"/>
              </a:rPr>
              <a:t>, 4</a:t>
            </a:r>
            <a:r>
              <a:rPr lang="en-US" sz="2800" baseline="30000" dirty="0">
                <a:latin typeface="Calibri" pitchFamily="34" charset="0"/>
              </a:rPr>
              <a:t>th</a:t>
            </a:r>
            <a:r>
              <a:rPr lang="en-US" sz="2800" dirty="0">
                <a:latin typeface="Calibri" pitchFamily="34" charset="0"/>
              </a:rPr>
              <a:t>-12</a:t>
            </a:r>
            <a:r>
              <a:rPr lang="en-US" sz="2800" baseline="30000" dirty="0">
                <a:latin typeface="Calibri" pitchFamily="34" charset="0"/>
              </a:rPr>
              <a:t>th</a:t>
            </a:r>
            <a:r>
              <a:rPr lang="en-US" sz="2800" dirty="0">
                <a:latin typeface="Calibri" pitchFamily="34" charset="0"/>
              </a:rPr>
              <a:t> grades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904875" y="381000"/>
            <a:ext cx="7696200" cy="54168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231775" indent="-2317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r>
              <a:rPr lang="en-US" sz="3200" dirty="0">
                <a:latin typeface="Calibri" pitchFamily="34" charset="0"/>
              </a:rPr>
              <a:t>Project WILD and Project </a:t>
            </a:r>
            <a:r>
              <a:rPr lang="en-US" sz="3200" dirty="0" smtClean="0">
                <a:latin typeface="Calibri" pitchFamily="34" charset="0"/>
              </a:rPr>
              <a:t>WET</a:t>
            </a:r>
          </a:p>
          <a:p>
            <a:pPr algn="ctr">
              <a:spcBef>
                <a:spcPct val="50000"/>
              </a:spcBef>
            </a:pPr>
            <a:endParaRPr lang="en-US" sz="3200" dirty="0">
              <a:latin typeface="Calibri" pitchFamily="34" charset="0"/>
            </a:endParaRPr>
          </a:p>
          <a:p>
            <a:pPr>
              <a:spcBef>
                <a:spcPct val="50000"/>
              </a:spcBef>
              <a:buFontTx/>
              <a:buChar char="•"/>
            </a:pPr>
            <a:r>
              <a:rPr lang="en-US" sz="2800" dirty="0">
                <a:latin typeface="Calibri" pitchFamily="34" charset="0"/>
              </a:rPr>
              <a:t>Training for K-12 teachers in science &amp; environmental issues</a:t>
            </a:r>
          </a:p>
          <a:p>
            <a:pPr>
              <a:spcBef>
                <a:spcPct val="50000"/>
              </a:spcBef>
              <a:buFontTx/>
              <a:buChar char="•"/>
            </a:pPr>
            <a:r>
              <a:rPr lang="en-US" sz="2800" dirty="0">
                <a:latin typeface="Calibri" pitchFamily="34" charset="0"/>
              </a:rPr>
              <a:t>Tie plant diversity into existing training modules</a:t>
            </a:r>
          </a:p>
          <a:p>
            <a:pPr>
              <a:spcBef>
                <a:spcPct val="50000"/>
              </a:spcBef>
              <a:buFontTx/>
              <a:buChar char="•"/>
            </a:pPr>
            <a:r>
              <a:rPr lang="en-US" sz="2800" dirty="0">
                <a:latin typeface="Calibri" pitchFamily="34" charset="0"/>
              </a:rPr>
              <a:t>IPAMS</a:t>
            </a:r>
          </a:p>
          <a:p>
            <a:pPr>
              <a:spcBef>
                <a:spcPct val="50000"/>
              </a:spcBef>
              <a:buFontTx/>
              <a:buChar char="•"/>
            </a:pPr>
            <a:r>
              <a:rPr lang="en-US" sz="2800" dirty="0">
                <a:latin typeface="Calibri" pitchFamily="34" charset="0"/>
              </a:rPr>
              <a:t>Project Budburst</a:t>
            </a:r>
          </a:p>
          <a:p>
            <a:pPr>
              <a:spcBef>
                <a:spcPct val="50000"/>
              </a:spcBef>
              <a:buFontTx/>
              <a:buChar char="•"/>
            </a:pPr>
            <a:r>
              <a:rPr lang="en-US" sz="2800" dirty="0">
                <a:latin typeface="Calibri" pitchFamily="34" charset="0"/>
              </a:rPr>
              <a:t>Project GLOBE (</a:t>
            </a:r>
            <a:r>
              <a:rPr lang="en-US" sz="2800" i="1" dirty="0">
                <a:latin typeface="Calibri" pitchFamily="34" charset="0"/>
              </a:rPr>
              <a:t>Global Learning and Observations to Benefit the Environment</a:t>
            </a:r>
            <a:r>
              <a:rPr lang="en-US" sz="2800" dirty="0">
                <a:latin typeface="Calibri" pitchFamily="34"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304800" y="270933"/>
            <a:ext cx="8686800" cy="52937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231775" indent="-2317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r>
              <a:rPr lang="en-US" sz="3200" dirty="0">
                <a:latin typeface="Calibri" pitchFamily="34" charset="0"/>
              </a:rPr>
              <a:t>Higher Education</a:t>
            </a:r>
          </a:p>
          <a:p>
            <a:pPr>
              <a:spcBef>
                <a:spcPct val="50000"/>
              </a:spcBef>
              <a:buFontTx/>
              <a:buChar char="•"/>
            </a:pPr>
            <a:r>
              <a:rPr lang="en-US" sz="2800" dirty="0" smtClean="0">
                <a:latin typeface="Calibri" pitchFamily="34" charset="0"/>
              </a:rPr>
              <a:t>Used in courses - Plant </a:t>
            </a:r>
            <a:r>
              <a:rPr lang="en-US" sz="2800" dirty="0">
                <a:latin typeface="Calibri" pitchFamily="34" charset="0"/>
              </a:rPr>
              <a:t>Taxonomy/Systematics, Conservation Biology, Environmental Biology, Aquatic </a:t>
            </a:r>
            <a:r>
              <a:rPr lang="en-US" sz="2800" dirty="0" smtClean="0">
                <a:latin typeface="Calibri" pitchFamily="34" charset="0"/>
              </a:rPr>
              <a:t>Botany</a:t>
            </a:r>
            <a:endParaRPr lang="en-US" sz="2800" dirty="0">
              <a:latin typeface="Calibri" pitchFamily="34" charset="0"/>
            </a:endParaRPr>
          </a:p>
          <a:p>
            <a:pPr>
              <a:spcBef>
                <a:spcPct val="50000"/>
              </a:spcBef>
              <a:buFontTx/>
              <a:buChar char="•"/>
            </a:pPr>
            <a:r>
              <a:rPr lang="en-US" sz="2800" dirty="0" smtClean="0">
                <a:latin typeface="Calibri" pitchFamily="34" charset="0"/>
              </a:rPr>
              <a:t>Graduate research assistantships - students actively using the collections in research projects</a:t>
            </a:r>
          </a:p>
          <a:p>
            <a:pPr>
              <a:spcBef>
                <a:spcPct val="50000"/>
              </a:spcBef>
              <a:buFontTx/>
              <a:buChar char="•"/>
            </a:pPr>
            <a:r>
              <a:rPr lang="en-US" sz="2800" dirty="0" smtClean="0">
                <a:latin typeface="Calibri" pitchFamily="34" charset="0"/>
              </a:rPr>
              <a:t>Undergraduate research:</a:t>
            </a:r>
            <a:endParaRPr lang="en-US" sz="2800" dirty="0">
              <a:latin typeface="Calibri" pitchFamily="34" charset="0"/>
            </a:endParaRPr>
          </a:p>
          <a:p>
            <a:pPr lvl="1">
              <a:spcBef>
                <a:spcPts val="0"/>
              </a:spcBef>
            </a:pPr>
            <a:r>
              <a:rPr lang="en-US" sz="2400" dirty="0" smtClean="0">
                <a:latin typeface="Calibri" pitchFamily="34" charset="0"/>
              </a:rPr>
              <a:t>Quantifying species distributions</a:t>
            </a:r>
          </a:p>
          <a:p>
            <a:pPr lvl="1">
              <a:spcBef>
                <a:spcPts val="0"/>
              </a:spcBef>
            </a:pPr>
            <a:r>
              <a:rPr lang="en-US" sz="2400" dirty="0" smtClean="0">
                <a:latin typeface="Calibri" pitchFamily="34" charset="0"/>
              </a:rPr>
              <a:t>Interactive Keys</a:t>
            </a:r>
          </a:p>
          <a:p>
            <a:pPr lvl="1">
              <a:spcBef>
                <a:spcPts val="0"/>
              </a:spcBef>
            </a:pPr>
            <a:r>
              <a:rPr lang="en-US" sz="2400" dirty="0" smtClean="0">
                <a:latin typeface="Calibri" pitchFamily="34" charset="0"/>
              </a:rPr>
              <a:t>Choctaw </a:t>
            </a:r>
            <a:r>
              <a:rPr lang="en-US" sz="2400" dirty="0">
                <a:latin typeface="Calibri" pitchFamily="34" charset="0"/>
              </a:rPr>
              <a:t>and Chickasaw native plant garden – U. of MS Field Station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762000" y="533400"/>
            <a:ext cx="7848600" cy="25237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231775" indent="-2317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r>
              <a:rPr lang="en-US" sz="3200" dirty="0">
                <a:latin typeface="Calibri" pitchFamily="34" charset="0"/>
              </a:rPr>
              <a:t>General Public</a:t>
            </a:r>
          </a:p>
          <a:p>
            <a:pPr>
              <a:spcBef>
                <a:spcPct val="50000"/>
              </a:spcBef>
            </a:pPr>
            <a:endParaRPr lang="en-US" sz="2800" dirty="0">
              <a:latin typeface="Calibri" pitchFamily="34" charset="0"/>
            </a:endParaRPr>
          </a:p>
          <a:p>
            <a:pPr>
              <a:spcBef>
                <a:spcPct val="50000"/>
              </a:spcBef>
              <a:buFontTx/>
              <a:buChar char="•"/>
            </a:pPr>
            <a:r>
              <a:rPr lang="en-US" sz="2800" dirty="0">
                <a:latin typeface="Calibri" pitchFamily="34" charset="0"/>
              </a:rPr>
              <a:t>“Public” website for the project</a:t>
            </a:r>
          </a:p>
          <a:p>
            <a:pPr>
              <a:spcBef>
                <a:spcPct val="50000"/>
              </a:spcBef>
              <a:buFontTx/>
              <a:buChar char="•"/>
            </a:pPr>
            <a:endParaRPr lang="en-US" sz="2800" dirty="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5"/>
          <p:cNvSpPr txBox="1">
            <a:spLocks noChangeArrowheads="1"/>
          </p:cNvSpPr>
          <p:nvPr/>
        </p:nvSpPr>
        <p:spPr bwMode="auto">
          <a:xfrm>
            <a:off x="381000" y="1371600"/>
            <a:ext cx="3810000" cy="31085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2800" dirty="0">
                <a:latin typeface="Calibri" pitchFamily="34" charset="0"/>
              </a:rPr>
              <a:t>Common trees of MS</a:t>
            </a:r>
          </a:p>
          <a:p>
            <a:pPr>
              <a:spcBef>
                <a:spcPct val="50000"/>
              </a:spcBef>
              <a:buFontTx/>
              <a:buChar char="•"/>
            </a:pPr>
            <a:r>
              <a:rPr lang="en-US" sz="2800" dirty="0">
                <a:latin typeface="Calibri" pitchFamily="34" charset="0"/>
              </a:rPr>
              <a:t>Regional diversity </a:t>
            </a:r>
          </a:p>
          <a:p>
            <a:pPr>
              <a:spcBef>
                <a:spcPct val="50000"/>
              </a:spcBef>
              <a:buFontTx/>
              <a:buChar char="•"/>
            </a:pPr>
            <a:r>
              <a:rPr lang="en-US" sz="2800" dirty="0">
                <a:latin typeface="Calibri" pitchFamily="34" charset="0"/>
              </a:rPr>
              <a:t>Carnivorous plants </a:t>
            </a:r>
          </a:p>
          <a:p>
            <a:pPr>
              <a:spcBef>
                <a:spcPct val="50000"/>
              </a:spcBef>
              <a:buFontTx/>
              <a:buChar char="•"/>
            </a:pPr>
            <a:r>
              <a:rPr lang="en-US" sz="2800" dirty="0">
                <a:latin typeface="Calibri" pitchFamily="34" charset="0"/>
              </a:rPr>
              <a:t>Invasive plants </a:t>
            </a:r>
          </a:p>
          <a:p>
            <a:pPr>
              <a:spcBef>
                <a:spcPct val="50000"/>
              </a:spcBef>
              <a:buFontTx/>
              <a:buChar char="•"/>
            </a:pPr>
            <a:r>
              <a:rPr lang="en-US" sz="2800" dirty="0">
                <a:latin typeface="Calibri" pitchFamily="34" charset="0"/>
              </a:rPr>
              <a:t>Backyard beauty</a:t>
            </a:r>
          </a:p>
        </p:txBody>
      </p:sp>
      <p:sp>
        <p:nvSpPr>
          <p:cNvPr id="12295" name="Rectangle 7"/>
          <p:cNvSpPr>
            <a:spLocks noChangeArrowheads="1"/>
          </p:cNvSpPr>
          <p:nvPr/>
        </p:nvSpPr>
        <p:spPr bwMode="auto">
          <a:xfrm>
            <a:off x="3733800" y="228600"/>
            <a:ext cx="1565621"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latin typeface="Calibri" pitchFamily="34" charset="0"/>
              </a:rPr>
              <a:t>ID Cards</a:t>
            </a:r>
          </a:p>
        </p:txBody>
      </p:sp>
      <p:pic>
        <p:nvPicPr>
          <p:cNvPr id="12296" name="Picture 8" descr="Sample_id card-2010-redo"/>
          <p:cNvPicPr>
            <a:picLocks noChangeAspect="1" noChangeArrowheads="1"/>
          </p:cNvPicPr>
          <p:nvPr/>
        </p:nvPicPr>
        <p:blipFill>
          <a:blip r:embed="rId3" cstate="print">
            <a:extLst>
              <a:ext uri="{28A0092B-C50C-407E-A947-70E740481C1C}">
                <a14:useLocalDpi xmlns="" xmlns:a14="http://schemas.microsoft.com/office/drawing/2010/main" val="0"/>
              </a:ext>
            </a:extLst>
          </a:blip>
          <a:srcRect b="9694"/>
          <a:stretch>
            <a:fillRect/>
          </a:stretch>
        </p:blipFill>
        <p:spPr bwMode="auto">
          <a:xfrm>
            <a:off x="4244975" y="798513"/>
            <a:ext cx="4365625" cy="567848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228600" y="1600200"/>
            <a:ext cx="4648200" cy="3429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225425" indent="-225425">
              <a:buFontTx/>
              <a:buChar char="•"/>
            </a:pPr>
            <a:r>
              <a:rPr lang="en-US" sz="2500">
                <a:latin typeface="Calibri" pitchFamily="34" charset="0"/>
              </a:rPr>
              <a:t>3,120 species, 3,925 taxa – vascular plants</a:t>
            </a:r>
          </a:p>
          <a:p>
            <a:pPr marL="225425" indent="-225425">
              <a:buFontTx/>
              <a:buChar char="•"/>
            </a:pPr>
            <a:r>
              <a:rPr lang="en-US" sz="2500">
                <a:latin typeface="Calibri" pitchFamily="34" charset="0"/>
              </a:rPr>
              <a:t>4 ESA listed species </a:t>
            </a:r>
          </a:p>
          <a:p>
            <a:pPr marL="225425" indent="-225425">
              <a:buFontTx/>
              <a:buChar char="•"/>
            </a:pPr>
            <a:r>
              <a:rPr lang="en-US" sz="2500">
                <a:latin typeface="Calibri" pitchFamily="34" charset="0"/>
              </a:rPr>
              <a:t>MS ranks in the top 1/3 -1/2 of U.S. states in no. of plant species and genera and species per log area (Kartesz &amp; Meacham 1999) </a:t>
            </a:r>
          </a:p>
          <a:p>
            <a:pPr marL="225425" indent="-225425">
              <a:buFontTx/>
              <a:buChar char="•"/>
            </a:pPr>
            <a:r>
              <a:rPr lang="en-US" sz="2500">
                <a:latin typeface="Calibri" pitchFamily="34" charset="0"/>
              </a:rPr>
              <a:t>8</a:t>
            </a:r>
            <a:r>
              <a:rPr lang="en-US" sz="2500" baseline="30000">
                <a:latin typeface="Calibri" pitchFamily="34" charset="0"/>
              </a:rPr>
              <a:t>th</a:t>
            </a:r>
            <a:r>
              <a:rPr lang="en-US" sz="2500">
                <a:latin typeface="Calibri" pitchFamily="34" charset="0"/>
              </a:rPr>
              <a:t> in numbers of plant families </a:t>
            </a:r>
          </a:p>
          <a:p>
            <a:pPr marL="225425" indent="-225425">
              <a:buFontTx/>
              <a:buChar char="•"/>
            </a:pPr>
            <a:r>
              <a:rPr lang="en-US" sz="2500">
                <a:latin typeface="Calibri" pitchFamily="34" charset="0"/>
              </a:rPr>
              <a:t>MS spans 9 physiographic areas</a:t>
            </a:r>
          </a:p>
        </p:txBody>
      </p:sp>
      <p:pic>
        <p:nvPicPr>
          <p:cNvPr id="23557" name="Picture 5" descr="herb locations map"/>
          <p:cNvPicPr>
            <a:picLocks noChangeAspect="1" noChangeArrowheads="1"/>
          </p:cNvPicPr>
          <p:nvPr/>
        </p:nvPicPr>
        <p:blipFill>
          <a:blip r:embed="rId3" cstate="print">
            <a:extLst>
              <a:ext uri="{28A0092B-C50C-407E-A947-70E740481C1C}">
                <a14:useLocalDpi xmlns="" xmlns:a14="http://schemas.microsoft.com/office/drawing/2010/main" val="0"/>
              </a:ext>
            </a:extLst>
          </a:blip>
          <a:srcRect l="9804" t="12878" r="25490" b="23485"/>
          <a:stretch>
            <a:fillRect/>
          </a:stretch>
        </p:blipFill>
        <p:spPr bwMode="auto">
          <a:xfrm>
            <a:off x="5040313" y="1143000"/>
            <a:ext cx="3951287" cy="5029200"/>
          </a:xfrm>
          <a:prstGeom prst="rect">
            <a:avLst/>
          </a:prstGeom>
          <a:noFill/>
          <a:extLst>
            <a:ext uri="{909E8E84-426E-40DD-AFC4-6F175D3DCCD1}">
              <a14:hiddenFill xmlns="" xmlns:a14="http://schemas.microsoft.com/office/drawing/2010/main">
                <a:solidFill>
                  <a:srgbClr val="FFFFFF"/>
                </a:solidFill>
              </a14:hiddenFill>
            </a:ext>
          </a:extLst>
        </p:spPr>
      </p:pic>
      <p:sp>
        <p:nvSpPr>
          <p:cNvPr id="23558" name="Rectangle 6"/>
          <p:cNvSpPr>
            <a:spLocks noChangeArrowheads="1"/>
          </p:cNvSpPr>
          <p:nvPr/>
        </p:nvSpPr>
        <p:spPr bwMode="auto">
          <a:xfrm>
            <a:off x="2038350" y="223838"/>
            <a:ext cx="443865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200" dirty="0" smtClean="0">
                <a:latin typeface="Calibri" pitchFamily="34" charset="0"/>
              </a:rPr>
              <a:t>Mississippi’s </a:t>
            </a:r>
            <a:r>
              <a:rPr lang="en-US" sz="3200" dirty="0">
                <a:latin typeface="Calibri" pitchFamily="34" charset="0"/>
              </a:rPr>
              <a:t>Flora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erb locations map"/>
          <p:cNvPicPr>
            <a:picLocks noChangeAspect="1" noChangeArrowheads="1"/>
          </p:cNvPicPr>
          <p:nvPr/>
        </p:nvPicPr>
        <p:blipFill>
          <a:blip r:embed="rId3" cstate="print">
            <a:extLst>
              <a:ext uri="{28A0092B-C50C-407E-A947-70E740481C1C}">
                <a14:useLocalDpi xmlns="" xmlns:a14="http://schemas.microsoft.com/office/drawing/2010/main" val="0"/>
              </a:ext>
            </a:extLst>
          </a:blip>
          <a:srcRect l="9804" t="12878" r="25490" b="23485"/>
          <a:stretch>
            <a:fillRect/>
          </a:stretch>
        </p:blipFill>
        <p:spPr bwMode="auto">
          <a:xfrm>
            <a:off x="2160588" y="609600"/>
            <a:ext cx="4849812" cy="6172200"/>
          </a:xfrm>
          <a:prstGeom prst="rect">
            <a:avLst/>
          </a:prstGeom>
          <a:noFill/>
          <a:extLst>
            <a:ext uri="{909E8E84-426E-40DD-AFC4-6F175D3DCCD1}">
              <a14:hiddenFill xmlns="" xmlns:a14="http://schemas.microsoft.com/office/drawing/2010/main">
                <a:solidFill>
                  <a:srgbClr val="FFFFFF"/>
                </a:solidFill>
              </a14:hiddenFill>
            </a:ext>
          </a:extLst>
        </p:spPr>
      </p:pic>
      <p:sp>
        <p:nvSpPr>
          <p:cNvPr id="4101" name="Text Box 5"/>
          <p:cNvSpPr txBox="1">
            <a:spLocks noChangeArrowheads="1"/>
          </p:cNvSpPr>
          <p:nvPr/>
        </p:nvSpPr>
        <p:spPr bwMode="auto">
          <a:xfrm>
            <a:off x="1524000" y="76200"/>
            <a:ext cx="6400800"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dirty="0" smtClean="0">
                <a:latin typeface="Calibri" pitchFamily="34" charset="0"/>
              </a:rPr>
              <a:t>8 Active </a:t>
            </a:r>
            <a:r>
              <a:rPr lang="en-US" sz="3200" dirty="0">
                <a:latin typeface="Calibri" pitchFamily="34" charset="0"/>
              </a:rPr>
              <a:t>Herbaria in Mississippi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1371600" y="563563"/>
            <a:ext cx="678180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200" dirty="0">
                <a:latin typeface="Calibri" pitchFamily="34" charset="0"/>
              </a:rPr>
              <a:t>Herbarium Collection Sizes in MS</a:t>
            </a:r>
          </a:p>
        </p:txBody>
      </p:sp>
      <p:graphicFrame>
        <p:nvGraphicFramePr>
          <p:cNvPr id="17509" name="Object 101"/>
          <p:cNvGraphicFramePr>
            <a:graphicFrameLocks noChangeAspect="1"/>
          </p:cNvGraphicFramePr>
          <p:nvPr/>
        </p:nvGraphicFramePr>
        <p:xfrm>
          <a:off x="304800" y="1041400"/>
          <a:ext cx="8382000" cy="5588000"/>
        </p:xfrm>
        <a:graphic>
          <a:graphicData uri="http://schemas.openxmlformats.org/presentationml/2006/ole">
            <p:oleObj spid="_x0000_s17513" name="Chart" r:id="rId4" imgW="6096075" imgH="4067089" progId="MSGraph.Chart.8">
              <p:embed followColorScheme="full"/>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609600" y="258763"/>
            <a:ext cx="792480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dirty="0" smtClean="0">
                <a:latin typeface="Calibri" pitchFamily="34" charset="0"/>
              </a:rPr>
              <a:t>Specimens by County in 3 Collections</a:t>
            </a:r>
            <a:endParaRPr lang="en-US" sz="3200" dirty="0">
              <a:latin typeface="Calibri" pitchFamily="34" charset="0"/>
            </a:endParaRPr>
          </a:p>
        </p:txBody>
      </p:sp>
      <p:pic>
        <p:nvPicPr>
          <p:cNvPr id="5125" name="Picture 5" descr="herbarium overlap map"/>
          <p:cNvPicPr>
            <a:picLocks noChangeAspect="1" noChangeArrowheads="1"/>
          </p:cNvPicPr>
          <p:nvPr/>
        </p:nvPicPr>
        <p:blipFill>
          <a:blip r:embed="rId3" cstate="print">
            <a:extLst>
              <a:ext uri="{28A0092B-C50C-407E-A947-70E740481C1C}">
                <a14:useLocalDpi xmlns="" xmlns:a14="http://schemas.microsoft.com/office/drawing/2010/main" val="0"/>
              </a:ext>
            </a:extLst>
          </a:blip>
          <a:srcRect l="1038" t="801" r="3523" b="12712"/>
          <a:stretch>
            <a:fillRect/>
          </a:stretch>
        </p:blipFill>
        <p:spPr bwMode="auto">
          <a:xfrm>
            <a:off x="2133600" y="838200"/>
            <a:ext cx="4997450" cy="58674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304800" y="685800"/>
            <a:ext cx="8610600" cy="61247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231775" indent="-231775">
              <a:defRPr>
                <a:solidFill>
                  <a:schemeClr val="tx1"/>
                </a:solidFill>
                <a:latin typeface="Arial" charset="0"/>
              </a:defRPr>
            </a:lvl1pPr>
            <a:lvl2pPr marL="1201738" indent="-342900">
              <a:defRPr>
                <a:solidFill>
                  <a:schemeClr val="tx1"/>
                </a:solidFill>
                <a:latin typeface="Arial" charset="0"/>
              </a:defRPr>
            </a:lvl2pPr>
            <a:lvl3pPr marL="1658938" indent="-342900">
              <a:defRPr>
                <a:solidFill>
                  <a:schemeClr val="tx1"/>
                </a:solidFill>
                <a:latin typeface="Arial" charset="0"/>
              </a:defRPr>
            </a:lvl3pPr>
            <a:lvl4pPr marL="2116138" indent="-342900">
              <a:defRPr>
                <a:solidFill>
                  <a:schemeClr val="tx1"/>
                </a:solidFill>
                <a:latin typeface="Arial" charset="0"/>
              </a:defRPr>
            </a:lvl4pPr>
            <a:lvl5pPr marL="2573338" indent="-342900">
              <a:defRPr>
                <a:solidFill>
                  <a:schemeClr val="tx1"/>
                </a:solidFill>
                <a:latin typeface="Arial" charset="0"/>
              </a:defRPr>
            </a:lvl5pPr>
            <a:lvl6pPr marL="3030538" indent="-342900" fontAlgn="base">
              <a:spcBef>
                <a:spcPct val="0"/>
              </a:spcBef>
              <a:spcAft>
                <a:spcPct val="0"/>
              </a:spcAft>
              <a:defRPr>
                <a:solidFill>
                  <a:schemeClr val="tx1"/>
                </a:solidFill>
                <a:latin typeface="Arial" charset="0"/>
              </a:defRPr>
            </a:lvl6pPr>
            <a:lvl7pPr marL="3487738" indent="-342900" fontAlgn="base">
              <a:spcBef>
                <a:spcPct val="0"/>
              </a:spcBef>
              <a:spcAft>
                <a:spcPct val="0"/>
              </a:spcAft>
              <a:defRPr>
                <a:solidFill>
                  <a:schemeClr val="tx1"/>
                </a:solidFill>
                <a:latin typeface="Arial" charset="0"/>
              </a:defRPr>
            </a:lvl7pPr>
            <a:lvl8pPr marL="3944938" indent="-342900" fontAlgn="base">
              <a:spcBef>
                <a:spcPct val="0"/>
              </a:spcBef>
              <a:spcAft>
                <a:spcPct val="0"/>
              </a:spcAft>
              <a:defRPr>
                <a:solidFill>
                  <a:schemeClr val="tx1"/>
                </a:solidFill>
                <a:latin typeface="Arial" charset="0"/>
              </a:defRPr>
            </a:lvl8pPr>
            <a:lvl9pPr marL="4402138" indent="-342900" fontAlgn="base">
              <a:spcBef>
                <a:spcPct val="0"/>
              </a:spcBef>
              <a:spcAft>
                <a:spcPct val="0"/>
              </a:spcAft>
              <a:defRPr>
                <a:solidFill>
                  <a:schemeClr val="tx1"/>
                </a:solidFill>
                <a:latin typeface="Arial" charset="0"/>
              </a:defRPr>
            </a:lvl9pPr>
          </a:lstStyle>
          <a:p>
            <a:pPr>
              <a:spcBef>
                <a:spcPct val="50000"/>
              </a:spcBef>
              <a:buFontTx/>
              <a:buChar char="•"/>
            </a:pPr>
            <a:r>
              <a:rPr lang="en-US" sz="2800" dirty="0">
                <a:latin typeface="Calibri" pitchFamily="34" charset="0"/>
              </a:rPr>
              <a:t>To image specimens and develop databases of label information for all active </a:t>
            </a:r>
            <a:r>
              <a:rPr lang="en-US" sz="2800" dirty="0" smtClean="0">
                <a:latin typeface="Calibri" pitchFamily="34" charset="0"/>
              </a:rPr>
              <a:t>collections—MS &amp;/or SE</a:t>
            </a:r>
            <a:endParaRPr lang="en-US" sz="2800" dirty="0">
              <a:latin typeface="Calibri" pitchFamily="34" charset="0"/>
            </a:endParaRPr>
          </a:p>
          <a:p>
            <a:pPr>
              <a:spcBef>
                <a:spcPct val="50000"/>
              </a:spcBef>
              <a:buFontTx/>
              <a:buChar char="•"/>
            </a:pPr>
            <a:r>
              <a:rPr lang="en-US" sz="2800" dirty="0">
                <a:latin typeface="Calibri" pitchFamily="34" charset="0"/>
              </a:rPr>
              <a:t>To </a:t>
            </a:r>
            <a:r>
              <a:rPr lang="en-US" sz="2800" dirty="0" err="1">
                <a:latin typeface="Calibri" pitchFamily="34" charset="0"/>
              </a:rPr>
              <a:t>georeference</a:t>
            </a:r>
            <a:r>
              <a:rPr lang="en-US" sz="2800" dirty="0">
                <a:latin typeface="Calibri" pitchFamily="34" charset="0"/>
              </a:rPr>
              <a:t> </a:t>
            </a:r>
            <a:r>
              <a:rPr lang="en-US" sz="2800" dirty="0" smtClean="0">
                <a:latin typeface="Calibri" pitchFamily="34" charset="0"/>
              </a:rPr>
              <a:t>specimens—by regional specialists</a:t>
            </a:r>
            <a:endParaRPr lang="en-US" sz="2800" dirty="0">
              <a:latin typeface="Calibri" pitchFamily="34" charset="0"/>
            </a:endParaRPr>
          </a:p>
          <a:p>
            <a:pPr>
              <a:spcBef>
                <a:spcPct val="50000"/>
              </a:spcBef>
              <a:buFontTx/>
              <a:buChar char="•"/>
            </a:pPr>
            <a:r>
              <a:rPr lang="en-US" sz="2800" dirty="0">
                <a:latin typeface="Calibri" pitchFamily="34" charset="0"/>
              </a:rPr>
              <a:t>To integrate images with label and geospatial data in a virtual web-based </a:t>
            </a:r>
            <a:r>
              <a:rPr lang="en-US" sz="2800" dirty="0" smtClean="0">
                <a:latin typeface="Calibri" pitchFamily="34" charset="0"/>
              </a:rPr>
              <a:t>framework</a:t>
            </a:r>
          </a:p>
          <a:p>
            <a:pPr lvl="1">
              <a:spcBef>
                <a:spcPct val="50000"/>
              </a:spcBef>
            </a:pPr>
            <a:r>
              <a:rPr lang="en-US" sz="2800" dirty="0" smtClean="0">
                <a:latin typeface="Calibri" pitchFamily="34" charset="0"/>
              </a:rPr>
              <a:t>—for 1) research &amp; for 2) citizen scientists</a:t>
            </a:r>
            <a:endParaRPr lang="en-US" sz="2800" dirty="0">
              <a:latin typeface="Calibri" pitchFamily="34" charset="0"/>
            </a:endParaRPr>
          </a:p>
          <a:p>
            <a:pPr>
              <a:spcBef>
                <a:spcPct val="50000"/>
              </a:spcBef>
              <a:buFontTx/>
              <a:buChar char="•"/>
            </a:pPr>
            <a:r>
              <a:rPr lang="en-US" sz="2800" dirty="0">
                <a:latin typeface="Calibri" pitchFamily="34" charset="0"/>
              </a:rPr>
              <a:t>To complete a checklist and atlas of the MS flora</a:t>
            </a:r>
          </a:p>
          <a:p>
            <a:pPr>
              <a:spcBef>
                <a:spcPct val="50000"/>
              </a:spcBef>
              <a:buFontTx/>
              <a:buChar char="•"/>
            </a:pPr>
            <a:r>
              <a:rPr lang="en-US" sz="2800" dirty="0">
                <a:latin typeface="Calibri" pitchFamily="34" charset="0"/>
              </a:rPr>
              <a:t>To develop educational uses of the collections as they relate to the flora of </a:t>
            </a:r>
            <a:r>
              <a:rPr lang="en-US" sz="2800" dirty="0" smtClean="0">
                <a:latin typeface="Calibri" pitchFamily="34" charset="0"/>
              </a:rPr>
              <a:t>MS</a:t>
            </a:r>
          </a:p>
          <a:p>
            <a:pPr>
              <a:spcBef>
                <a:spcPct val="50000"/>
              </a:spcBef>
              <a:buFontTx/>
              <a:buChar char="•"/>
            </a:pPr>
            <a:r>
              <a:rPr lang="en-US" sz="2800" dirty="0" smtClean="0">
                <a:latin typeface="Calibri" pitchFamily="34" charset="0"/>
              </a:rPr>
              <a:t>To train students </a:t>
            </a:r>
            <a:r>
              <a:rPr lang="en-US" sz="2800" dirty="0" smtClean="0">
                <a:latin typeface="Calibri" pitchFamily="34" charset="0"/>
              </a:rPr>
              <a:t>in </a:t>
            </a:r>
            <a:r>
              <a:rPr lang="en-US" sz="2800" dirty="0" err="1" smtClean="0">
                <a:latin typeface="Calibri" pitchFamily="34" charset="0"/>
              </a:rPr>
              <a:t>curation</a:t>
            </a:r>
            <a:r>
              <a:rPr lang="en-US" sz="2800" dirty="0" smtClean="0">
                <a:latin typeface="Calibri" pitchFamily="34" charset="0"/>
              </a:rPr>
              <a:t> </a:t>
            </a:r>
            <a:r>
              <a:rPr lang="en-US" sz="2800" dirty="0" smtClean="0">
                <a:latin typeface="Calibri" pitchFamily="34" charset="0"/>
              </a:rPr>
              <a:t>&amp; information management  &amp; develop </a:t>
            </a:r>
            <a:r>
              <a:rPr lang="en-US" sz="2800" dirty="0" smtClean="0">
                <a:latin typeface="Calibri" pitchFamily="34" charset="0"/>
              </a:rPr>
              <a:t>research projects that use the collections</a:t>
            </a:r>
            <a:endParaRPr lang="en-US" sz="2800" dirty="0">
              <a:latin typeface="Calibri" pitchFamily="34" charset="0"/>
            </a:endParaRPr>
          </a:p>
        </p:txBody>
      </p:sp>
      <p:sp>
        <p:nvSpPr>
          <p:cNvPr id="6150" name="Rectangle 6"/>
          <p:cNvSpPr>
            <a:spLocks noChangeArrowheads="1"/>
          </p:cNvSpPr>
          <p:nvPr/>
        </p:nvSpPr>
        <p:spPr bwMode="auto">
          <a:xfrm>
            <a:off x="969962" y="0"/>
            <a:ext cx="689349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sz="3200" dirty="0">
                <a:latin typeface="Calibri" pitchFamily="34" charset="0"/>
              </a:rPr>
              <a:t>Goals for Project </a:t>
            </a:r>
            <a:r>
              <a:rPr lang="en-US" sz="3200" i="1" dirty="0">
                <a:latin typeface="Calibri" pitchFamily="34" charset="0"/>
              </a:rPr>
              <a:t>Magnolia </a:t>
            </a:r>
            <a:r>
              <a:rPr lang="en-US" sz="3200" i="1" dirty="0" err="1">
                <a:latin typeface="Calibri" pitchFamily="34" charset="0"/>
              </a:rPr>
              <a:t>grandiFLORA</a:t>
            </a:r>
            <a:endParaRPr lang="en-US" sz="3200" i="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382000" cy="5324535"/>
          </a:xfrm>
          <a:prstGeom prst="rect">
            <a:avLst/>
          </a:prstGeom>
          <a:noFill/>
        </p:spPr>
        <p:txBody>
          <a:bodyPr wrap="square" rtlCol="0">
            <a:spAutoFit/>
          </a:bodyPr>
          <a:lstStyle/>
          <a:p>
            <a:pPr algn="ctr"/>
            <a:r>
              <a:rPr lang="en-US" sz="3200" dirty="0" smtClean="0">
                <a:latin typeface="+mn-lt"/>
              </a:rPr>
              <a:t>Our Approach to Digitization</a:t>
            </a:r>
          </a:p>
          <a:p>
            <a:endParaRPr lang="en-US" sz="2800" dirty="0">
              <a:latin typeface="+mn-lt"/>
            </a:endParaRPr>
          </a:p>
          <a:p>
            <a:endParaRPr lang="en-US" sz="2800" dirty="0" smtClean="0">
              <a:latin typeface="+mn-lt"/>
            </a:endParaRPr>
          </a:p>
          <a:p>
            <a:pPr marL="285750" indent="-285750">
              <a:buFont typeface="Arial" pitchFamily="34" charset="0"/>
              <a:buChar char="•"/>
            </a:pPr>
            <a:r>
              <a:rPr lang="en-US" sz="2800" dirty="0" smtClean="0">
                <a:latin typeface="+mn-lt"/>
              </a:rPr>
              <a:t>SilverBiology for imaging and development of the data portal</a:t>
            </a:r>
          </a:p>
          <a:p>
            <a:pPr marL="285750" indent="-285750">
              <a:buFont typeface="Arial" pitchFamily="34" charset="0"/>
              <a:buChar char="•"/>
            </a:pPr>
            <a:r>
              <a:rPr lang="en-US" sz="2800" dirty="0" smtClean="0">
                <a:latin typeface="+mn-lt"/>
              </a:rPr>
              <a:t>SPECIFY for database management*</a:t>
            </a:r>
          </a:p>
          <a:p>
            <a:pPr marL="285750" indent="-285750">
              <a:buFont typeface="Arial" pitchFamily="34" charset="0"/>
              <a:buChar char="•"/>
            </a:pPr>
            <a:r>
              <a:rPr lang="en-US" sz="2800" dirty="0" err="1" smtClean="0">
                <a:latin typeface="+mn-lt"/>
              </a:rPr>
              <a:t>GEOLocate</a:t>
            </a:r>
            <a:r>
              <a:rPr lang="en-US" sz="2800" dirty="0" smtClean="0">
                <a:latin typeface="+mn-lt"/>
              </a:rPr>
              <a:t> for </a:t>
            </a:r>
            <a:r>
              <a:rPr lang="en-US" sz="2800" dirty="0" err="1" smtClean="0">
                <a:latin typeface="+mn-lt"/>
              </a:rPr>
              <a:t>georeferencing</a:t>
            </a:r>
            <a:endParaRPr lang="en-US" sz="2800" dirty="0" smtClean="0">
              <a:latin typeface="+mn-lt"/>
            </a:endParaRPr>
          </a:p>
          <a:p>
            <a:pPr marL="285750" indent="-285750">
              <a:buFont typeface="Arial" pitchFamily="34" charset="0"/>
              <a:buChar char="•"/>
            </a:pPr>
            <a:r>
              <a:rPr lang="en-US" sz="2800" dirty="0" smtClean="0">
                <a:latin typeface="+mn-lt"/>
              </a:rPr>
              <a:t>Undergraduate and graduate students involved </a:t>
            </a:r>
          </a:p>
          <a:p>
            <a:pPr marL="285750" indent="-285750">
              <a:buFont typeface="Arial" pitchFamily="34" charset="0"/>
              <a:buChar char="•"/>
            </a:pPr>
            <a:r>
              <a:rPr lang="en-US" sz="2800" dirty="0" smtClean="0">
                <a:latin typeface="+mn-lt"/>
              </a:rPr>
              <a:t>Data permanently housed at the MSU-</a:t>
            </a:r>
          </a:p>
          <a:p>
            <a:pPr marL="742950" lvl="1" indent="-285750"/>
            <a:r>
              <a:rPr lang="en-US" sz="2800" dirty="0" smtClean="0">
                <a:latin typeface="+mn-lt"/>
              </a:rPr>
              <a:t>High Performance Computing </a:t>
            </a:r>
            <a:r>
              <a:rPr lang="en-US" sz="2800" dirty="0" err="1" smtClean="0">
                <a:latin typeface="+mn-lt"/>
              </a:rPr>
              <a:t>Collaboratory</a:t>
            </a:r>
            <a:endParaRPr lang="en-US" sz="2800" dirty="0" smtClean="0">
              <a:latin typeface="+mn-lt"/>
            </a:endParaRPr>
          </a:p>
          <a:p>
            <a:pPr marL="285750" indent="-285750">
              <a:buFont typeface="Arial" pitchFamily="34" charset="0"/>
              <a:buChar char="•"/>
            </a:pPr>
            <a:r>
              <a:rPr lang="en-US" sz="2800" dirty="0" smtClean="0">
                <a:latin typeface="+mn-lt"/>
              </a:rPr>
              <a:t>All PI’s retain control of their </a:t>
            </a:r>
            <a:r>
              <a:rPr lang="en-US" sz="2800" dirty="0" smtClean="0">
                <a:latin typeface="+mn-lt"/>
              </a:rPr>
              <a:t>data—have </a:t>
            </a:r>
            <a:r>
              <a:rPr lang="en-US" sz="2800" dirty="0" err="1" smtClean="0">
                <a:latin typeface="+mn-lt"/>
              </a:rPr>
              <a:t>webpages</a:t>
            </a:r>
            <a:r>
              <a:rPr lang="en-US" sz="2800" dirty="0" smtClean="0">
                <a:latin typeface="+mn-lt"/>
              </a:rPr>
              <a:t> specific to institution</a:t>
            </a:r>
            <a:endParaRPr lang="en-US" sz="2800" dirty="0" smtClean="0">
              <a:latin typeface="+mn-lt"/>
            </a:endParaRPr>
          </a:p>
        </p:txBody>
      </p:sp>
    </p:spTree>
    <p:extLst>
      <p:ext uri="{BB962C8B-B14F-4D97-AF65-F5344CB8AC3E}">
        <p14:creationId xmlns="" xmlns:p14="http://schemas.microsoft.com/office/powerpoint/2010/main" val="231518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533400" y="457200"/>
            <a:ext cx="8229600" cy="29546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225425" indent="-22542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r>
              <a:rPr lang="en-US" sz="3200" dirty="0">
                <a:latin typeface="+mn-lt"/>
              </a:rPr>
              <a:t>Progress to </a:t>
            </a:r>
            <a:r>
              <a:rPr lang="en-US" sz="3200" dirty="0" smtClean="0">
                <a:latin typeface="+mn-lt"/>
              </a:rPr>
              <a:t>Date </a:t>
            </a:r>
            <a:endParaRPr lang="en-US" sz="3200" dirty="0">
              <a:latin typeface="+mn-lt"/>
            </a:endParaRPr>
          </a:p>
          <a:p>
            <a:pPr algn="ctr">
              <a:spcBef>
                <a:spcPct val="50000"/>
              </a:spcBef>
            </a:pPr>
            <a:endParaRPr lang="en-US" sz="2800" dirty="0">
              <a:latin typeface="+mn-lt"/>
            </a:endParaRPr>
          </a:p>
          <a:p>
            <a:pPr marL="236538" indent="-236538">
              <a:buFontTx/>
              <a:buChar char="•"/>
            </a:pPr>
            <a:r>
              <a:rPr lang="en-US" sz="2800" dirty="0" smtClean="0">
                <a:latin typeface="+mn-lt"/>
              </a:rPr>
              <a:t>Funding is now in place at all institutions</a:t>
            </a:r>
          </a:p>
          <a:p>
            <a:pPr marL="236538" indent="-236538">
              <a:buFontTx/>
              <a:buChar char="•"/>
            </a:pPr>
            <a:r>
              <a:rPr lang="en-US" sz="2800" dirty="0" smtClean="0">
                <a:latin typeface="+mn-lt"/>
              </a:rPr>
              <a:t>Ordering equipment and getting SilverBiology software set up</a:t>
            </a:r>
          </a:p>
          <a:p>
            <a:pPr marL="236538" indent="-236538">
              <a:buFontTx/>
              <a:buChar char="•"/>
            </a:pPr>
            <a:r>
              <a:rPr lang="en-US" sz="2800" dirty="0" smtClean="0">
                <a:latin typeface="+mn-lt"/>
              </a:rPr>
              <a:t>State-wide meeting planned for later this fall</a:t>
            </a:r>
            <a:endParaRPr lang="en-US" sz="2800"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1524000" y="531813"/>
            <a:ext cx="6781800" cy="48013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290513" indent="-290513">
              <a:defRPr>
                <a:solidFill>
                  <a:schemeClr val="tx1"/>
                </a:solidFill>
                <a:latin typeface="Arial" charset="0"/>
              </a:defRPr>
            </a:lvl1pPr>
            <a:lvl2pPr marL="5207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274320" algn="ctr">
              <a:spcBef>
                <a:spcPts val="0"/>
              </a:spcBef>
            </a:pPr>
            <a:r>
              <a:rPr lang="en-US" sz="3200" dirty="0">
                <a:latin typeface="Calibri" pitchFamily="34" charset="0"/>
              </a:rPr>
              <a:t>Educational Initiatives of </a:t>
            </a:r>
            <a:endParaRPr lang="en-US" sz="3200" dirty="0" smtClean="0">
              <a:latin typeface="Calibri" pitchFamily="34" charset="0"/>
            </a:endParaRPr>
          </a:p>
          <a:p>
            <a:pPr marL="274320" algn="ctr">
              <a:spcBef>
                <a:spcPts val="0"/>
              </a:spcBef>
            </a:pPr>
            <a:r>
              <a:rPr lang="en-US" sz="3200" dirty="0" smtClean="0">
                <a:latin typeface="Calibri" pitchFamily="34" charset="0"/>
              </a:rPr>
              <a:t>Project </a:t>
            </a:r>
            <a:r>
              <a:rPr lang="en-US" sz="3200" i="1" dirty="0">
                <a:latin typeface="Calibri" pitchFamily="34" charset="0"/>
              </a:rPr>
              <a:t>Magnolia </a:t>
            </a:r>
            <a:r>
              <a:rPr lang="en-US" sz="3200" i="1" dirty="0" err="1" smtClean="0">
                <a:latin typeface="Calibri" pitchFamily="34" charset="0"/>
              </a:rPr>
              <a:t>grandiFLORA</a:t>
            </a:r>
            <a:endParaRPr lang="en-US" sz="3200" i="1" dirty="0" smtClean="0">
              <a:latin typeface="Calibri" pitchFamily="34" charset="0"/>
            </a:endParaRPr>
          </a:p>
          <a:p>
            <a:pPr marL="274320" algn="ctr">
              <a:spcBef>
                <a:spcPts val="0"/>
              </a:spcBef>
            </a:pPr>
            <a:r>
              <a:rPr lang="en-US" sz="3200" i="1" dirty="0" smtClean="0">
                <a:latin typeface="Calibri" pitchFamily="34" charset="0"/>
              </a:rPr>
              <a:t>MS Museum of Natural Science </a:t>
            </a:r>
            <a:endParaRPr lang="en-US" sz="3200" i="1" dirty="0">
              <a:latin typeface="Calibri" pitchFamily="34" charset="0"/>
            </a:endParaRPr>
          </a:p>
          <a:p>
            <a:pPr>
              <a:spcBef>
                <a:spcPct val="50000"/>
              </a:spcBef>
            </a:pPr>
            <a:endParaRPr lang="en-US" sz="2800" dirty="0">
              <a:latin typeface="Calibri" pitchFamily="34" charset="0"/>
            </a:endParaRPr>
          </a:p>
          <a:p>
            <a:pPr>
              <a:spcBef>
                <a:spcPct val="50000"/>
              </a:spcBef>
              <a:buFontTx/>
              <a:buChar char="•"/>
            </a:pPr>
            <a:r>
              <a:rPr lang="en-US" sz="2800" dirty="0">
                <a:latin typeface="Calibri" pitchFamily="34" charset="0"/>
              </a:rPr>
              <a:t>Expand Project WILD and Project WET</a:t>
            </a:r>
          </a:p>
          <a:p>
            <a:pPr>
              <a:spcBef>
                <a:spcPct val="50000"/>
              </a:spcBef>
              <a:buFontTx/>
              <a:buChar char="•"/>
            </a:pPr>
            <a:r>
              <a:rPr lang="en-US" sz="2800" dirty="0">
                <a:latin typeface="Calibri" pitchFamily="34" charset="0"/>
              </a:rPr>
              <a:t>Outreach Education</a:t>
            </a:r>
          </a:p>
          <a:p>
            <a:pPr>
              <a:spcBef>
                <a:spcPct val="50000"/>
              </a:spcBef>
              <a:buFontTx/>
              <a:buChar char="•"/>
            </a:pPr>
            <a:r>
              <a:rPr lang="en-US" sz="2800" dirty="0">
                <a:latin typeface="Calibri" pitchFamily="34" charset="0"/>
              </a:rPr>
              <a:t>Higher education</a:t>
            </a:r>
          </a:p>
          <a:p>
            <a:pPr>
              <a:spcBef>
                <a:spcPct val="50000"/>
              </a:spcBef>
              <a:buFontTx/>
              <a:buChar char="•"/>
            </a:pPr>
            <a:r>
              <a:rPr lang="en-US" sz="2800" dirty="0">
                <a:latin typeface="Calibri" pitchFamily="34" charset="0"/>
              </a:rPr>
              <a:t>General public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387</TotalTime>
  <Words>740</Words>
  <Application>Microsoft Office PowerPoint</Application>
  <PresentationFormat>On-screen Show (4:3)</PresentationFormat>
  <Paragraphs>123</Paragraphs>
  <Slides>16</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Academic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Wallace</dc:creator>
  <cp:lastModifiedBy>Cliff Ochs </cp:lastModifiedBy>
  <cp:revision>34</cp:revision>
  <dcterms:created xsi:type="dcterms:W3CDTF">2010-07-15T14:19:01Z</dcterms:created>
  <dcterms:modified xsi:type="dcterms:W3CDTF">2012-10-23T13:57:44Z</dcterms:modified>
</cp:coreProperties>
</file>